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64" r:id="rId5"/>
    <p:sldId id="276" r:id="rId6"/>
    <p:sldId id="282" r:id="rId7"/>
    <p:sldId id="283" r:id="rId8"/>
    <p:sldId id="302" r:id="rId9"/>
    <p:sldId id="322" r:id="rId10"/>
    <p:sldId id="331" r:id="rId11"/>
    <p:sldId id="323" r:id="rId12"/>
    <p:sldId id="329" r:id="rId13"/>
    <p:sldId id="303" r:id="rId14"/>
    <p:sldId id="304" r:id="rId15"/>
    <p:sldId id="335" r:id="rId16"/>
    <p:sldId id="284" r:id="rId17"/>
    <p:sldId id="313" r:id="rId18"/>
    <p:sldId id="305" r:id="rId19"/>
    <p:sldId id="314" r:id="rId20"/>
    <p:sldId id="315" r:id="rId21"/>
    <p:sldId id="332" r:id="rId22"/>
    <p:sldId id="306" r:id="rId23"/>
    <p:sldId id="316" r:id="rId24"/>
    <p:sldId id="333" r:id="rId25"/>
    <p:sldId id="317" r:id="rId26"/>
    <p:sldId id="307" r:id="rId27"/>
    <p:sldId id="285" r:id="rId28"/>
    <p:sldId id="308" r:id="rId29"/>
    <p:sldId id="318" r:id="rId30"/>
    <p:sldId id="319" r:id="rId31"/>
    <p:sldId id="320" r:id="rId32"/>
    <p:sldId id="309" r:id="rId33"/>
    <p:sldId id="310" r:id="rId34"/>
    <p:sldId id="311" r:id="rId35"/>
    <p:sldId id="312" r:id="rId36"/>
    <p:sldId id="325" r:id="rId37"/>
    <p:sldId id="324" r:id="rId38"/>
    <p:sldId id="328" r:id="rId39"/>
    <p:sldId id="321" r:id="rId40"/>
    <p:sldId id="336" r:id="rId41"/>
    <p:sldId id="337" r:id="rId4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280" autoAdjust="0"/>
  </p:normalViewPr>
  <p:slideViewPr>
    <p:cSldViewPr showGuides="1">
      <p:cViewPr>
        <p:scale>
          <a:sx n="121" d="100"/>
          <a:sy n="121" d="100"/>
        </p:scale>
        <p:origin x="-2744" y="102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49" Type="http://schemas.microsoft.com/office/2015/10/relationships/revisionInfo" Target="revisionInfo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9/27/17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9/27/17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9/27/17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9/27/17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9/27/17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9/27/17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9/27/17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which.co.uk/" TargetMode="Externa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gitalcommons.ilr.cornell.edu/cgi/viewcontent.cgi?article=2077&amp;context=globaldoc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ialauditnetwork.org.uk/social-auditor/register-of-social-auditors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socialauditnetwork.org.uk/files/8713/4917/6036/BMCT_Social_Audit_DRAFT_-_2010.pdf" TargetMode="External"/><Relationship Id="rId3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auditnetwork.org.uk/" TargetMode="External"/><Relationship Id="rId4" Type="http://schemas.openxmlformats.org/officeDocument/2006/relationships/hyperlink" Target="https://www.greenpeace.org.uk/what-we-do/reports/" TargetMode="External"/><Relationship Id="rId5" Type="http://schemas.openxmlformats.org/officeDocument/2006/relationships/hyperlink" Target="https://www.foe.co.uk/resourc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ti-report.com/anti-reports/455902324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thical-company-organisation.org/" TargetMode="External"/><Relationship Id="rId4" Type="http://schemas.openxmlformats.org/officeDocument/2006/relationships/hyperlink" Target="http://www.consumersinternational.org/" TargetMode="External"/><Relationship Id="rId5" Type="http://schemas.openxmlformats.org/officeDocument/2006/relationships/hyperlink" Target="http://www.sa-intl.org/index.cfm?fuseaction=Page.ViewPage&amp;PageID=168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ich.co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st-andrews.ac.uk/media/csear/app2practice-docs/CSEAR_avonrubber-lowqual.pdf" TargetMode="Externa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ti-report.com/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anti-report.com/library-page-2/4563795293" TargetMode="Externa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7: Auditing for Social </a:t>
            </a:r>
            <a:r>
              <a:rPr lang="en-US" dirty="0"/>
              <a:t>A</a:t>
            </a:r>
            <a:r>
              <a:rPr lang="en-US" dirty="0" smtClean="0"/>
              <a:t>spects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Contemporary Issues in Social Accounting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Government, local authorities and NGOs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important development, particularly in UK because of </a:t>
            </a:r>
            <a:r>
              <a:rPr lang="en-GB" dirty="0"/>
              <a:t>rapidly changing industrial environment in the United Kingdom during the early 1980s where, driven by de-industrialisation and rising </a:t>
            </a:r>
            <a:r>
              <a:rPr lang="en-GB" dirty="0" smtClean="0"/>
              <a:t>unemployment</a:t>
            </a:r>
          </a:p>
          <a:p>
            <a:r>
              <a:rPr lang="en-US" dirty="0" smtClean="0"/>
              <a:t>Several social audits conducted by councils in the UK</a:t>
            </a:r>
          </a:p>
          <a:p>
            <a:r>
              <a:rPr lang="en-US" dirty="0" smtClean="0"/>
              <a:t>Outside of UK, local government and NGOs in </a:t>
            </a:r>
            <a:r>
              <a:rPr lang="en-GB" dirty="0" smtClean="0"/>
              <a:t>several </a:t>
            </a:r>
            <a:r>
              <a:rPr lang="en-GB" dirty="0"/>
              <a:t>developing countries including Bangladesh, India </a:t>
            </a:r>
            <a:r>
              <a:rPr lang="en-GB" dirty="0" smtClean="0"/>
              <a:t>and </a:t>
            </a:r>
            <a:r>
              <a:rPr lang="en-GB" dirty="0"/>
              <a:t>Pakistan </a:t>
            </a:r>
            <a:r>
              <a:rPr lang="en-GB" dirty="0" smtClean="0"/>
              <a:t>as </a:t>
            </a:r>
            <a:r>
              <a:rPr lang="en-GB" dirty="0"/>
              <a:t>well as several countries on the African </a:t>
            </a:r>
            <a:r>
              <a:rPr lang="en-GB" dirty="0" smtClean="0"/>
              <a:t>continent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audits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Consumers’ Association</a:t>
            </a:r>
          </a:p>
          <a:p>
            <a:pPr lvl="1"/>
            <a:r>
              <a:rPr lang="en-US" dirty="0" smtClean="0"/>
              <a:t>Which? Magazine</a:t>
            </a:r>
          </a:p>
          <a:p>
            <a:r>
              <a:rPr lang="en-US" dirty="0" smtClean="0"/>
              <a:t>Ethical Consumer and New Consumer journals</a:t>
            </a:r>
          </a:p>
          <a:p>
            <a:r>
              <a:rPr lang="en-US" dirty="0" smtClean="0"/>
              <a:t>Ethical Company Organisation</a:t>
            </a:r>
          </a:p>
          <a:p>
            <a:pPr lvl="1"/>
            <a:r>
              <a:rPr lang="en-US" dirty="0" smtClean="0"/>
              <a:t>Ethical Company Index</a:t>
            </a:r>
          </a:p>
          <a:p>
            <a:pPr lvl="1"/>
            <a:r>
              <a:rPr lang="en-US" dirty="0" smtClean="0"/>
              <a:t>The Good Shopping </a:t>
            </a:r>
            <a:r>
              <a:rPr lang="en-US" dirty="0"/>
              <a:t>Guide </a:t>
            </a:r>
            <a:endParaRPr lang="en-US" dirty="0" smtClean="0"/>
          </a:p>
          <a:p>
            <a:pPr lvl="1"/>
            <a:r>
              <a:rPr lang="en-US" dirty="0" smtClean="0"/>
              <a:t>The Good Nutrition Guide</a:t>
            </a:r>
          </a:p>
          <a:p>
            <a:r>
              <a:rPr lang="en-US" dirty="0" smtClean="0"/>
              <a:t>Consumers International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Which? active campaigns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at: </a:t>
            </a:r>
            <a:r>
              <a:rPr lang="en-US" dirty="0">
                <a:hlinkClick r:id="rId2"/>
              </a:rPr>
              <a:t>http://www.which.co.uk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548680"/>
            <a:ext cx="7006474" cy="3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audit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introduction to supply chain audit</a:t>
            </a:r>
          </a:p>
          <a:p>
            <a:r>
              <a:rPr lang="en-US" dirty="0" smtClean="0"/>
              <a:t>Codes of conduct and external standards</a:t>
            </a:r>
            <a:endParaRPr lang="en-US" dirty="0"/>
          </a:p>
          <a:p>
            <a:r>
              <a:rPr lang="en-US" dirty="0" smtClean="0"/>
              <a:t>The who and how of supply chain audits</a:t>
            </a:r>
            <a:endParaRPr lang="en-US" dirty="0"/>
          </a:p>
          <a:p>
            <a:r>
              <a:rPr lang="en-US" dirty="0" smtClean="0"/>
              <a:t>The impact of supply chain audits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introduction to supply chain audit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Globalisation</a:t>
            </a:r>
            <a:r>
              <a:rPr lang="en-US" dirty="0" smtClean="0"/>
              <a:t> resulted in expansion of operations of many organisations</a:t>
            </a:r>
          </a:p>
          <a:p>
            <a:r>
              <a:rPr lang="en-US" dirty="0" smtClean="0"/>
              <a:t>Scandals and public criticism, primarily within garment and footwear industry</a:t>
            </a:r>
          </a:p>
          <a:p>
            <a:pPr lvl="1"/>
            <a:r>
              <a:rPr lang="en-US" dirty="0" smtClean="0"/>
              <a:t>Low wages</a:t>
            </a:r>
          </a:p>
          <a:p>
            <a:pPr lvl="1"/>
            <a:r>
              <a:rPr lang="en-US" dirty="0" smtClean="0"/>
              <a:t>Poor working conditions</a:t>
            </a:r>
          </a:p>
          <a:p>
            <a:pPr lvl="1"/>
            <a:r>
              <a:rPr lang="en-US" dirty="0" smtClean="0"/>
              <a:t>Human rights violations</a:t>
            </a:r>
          </a:p>
          <a:p>
            <a:r>
              <a:rPr lang="en-US" dirty="0" smtClean="0"/>
              <a:t>Supply chain audits</a:t>
            </a:r>
          </a:p>
          <a:p>
            <a:pPr lvl="1"/>
            <a:r>
              <a:rPr lang="en-US" dirty="0" smtClean="0"/>
              <a:t>Evaluate the working conditions and practices of factories and production sites within the supply chain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74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of conduct and external standards (1)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 of conduct developed by organisations to protect workers’ rights</a:t>
            </a:r>
          </a:p>
          <a:p>
            <a:r>
              <a:rPr lang="en-US" dirty="0" smtClean="0"/>
              <a:t>Development of codes has been </a:t>
            </a:r>
            <a:r>
              <a:rPr lang="en-US" dirty="0" smtClean="0"/>
              <a:t>criticised</a:t>
            </a:r>
            <a:r>
              <a:rPr lang="en-US" dirty="0" smtClean="0"/>
              <a:t> for being ad hoc and inconsistent</a:t>
            </a:r>
          </a:p>
          <a:p>
            <a:r>
              <a:rPr lang="en-US" dirty="0" smtClean="0"/>
              <a:t>SA8000 standard developed by Social Accountability International to address this inconsistency</a:t>
            </a:r>
          </a:p>
        </p:txBody>
      </p:sp>
    </p:spTree>
    <p:extLst>
      <p:ext uri="{BB962C8B-B14F-4D97-AF65-F5344CB8AC3E}">
        <p14:creationId xmlns:p14="http://schemas.microsoft.com/office/powerpoint/2010/main" val="1966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of conduct and external standards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SA8000 standard covers the following nine areas:</a:t>
            </a:r>
          </a:p>
          <a:p>
            <a:pPr lvl="1"/>
            <a:r>
              <a:rPr lang="en-US" dirty="0" smtClean="0"/>
              <a:t>Child </a:t>
            </a:r>
            <a:r>
              <a:rPr lang="en-US" dirty="0" smtClean="0"/>
              <a:t>labour</a:t>
            </a:r>
            <a:endParaRPr lang="en-US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orced </a:t>
            </a:r>
            <a:r>
              <a:rPr lang="en-GB" dirty="0"/>
              <a:t>or compulsory </a:t>
            </a:r>
            <a:r>
              <a:rPr lang="en-GB" dirty="0" smtClean="0"/>
              <a:t>labour </a:t>
            </a:r>
          </a:p>
          <a:p>
            <a:pPr lvl="1"/>
            <a:r>
              <a:rPr lang="en-GB" dirty="0" smtClean="0"/>
              <a:t>Health </a:t>
            </a:r>
            <a:r>
              <a:rPr lang="en-GB" dirty="0"/>
              <a:t>and </a:t>
            </a:r>
            <a:r>
              <a:rPr lang="en-GB" dirty="0" smtClean="0"/>
              <a:t>safety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reedom </a:t>
            </a:r>
            <a:r>
              <a:rPr lang="en-GB" dirty="0"/>
              <a:t>of association and right to collective </a:t>
            </a:r>
            <a:r>
              <a:rPr lang="en-GB" dirty="0" smtClean="0"/>
              <a:t>bargaining</a:t>
            </a:r>
          </a:p>
          <a:p>
            <a:pPr lvl="1"/>
            <a:r>
              <a:rPr lang="en-GB" dirty="0" smtClean="0"/>
              <a:t>Discrimination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isciplinary practices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orking hours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emuneration 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anagement </a:t>
            </a:r>
            <a:r>
              <a:rPr lang="en-GB" dirty="0"/>
              <a:t>systems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96966" y="19654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of conduct and external standards (3)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SA8000, several other standards have developed in the area of supply chain audit,</a:t>
            </a:r>
          </a:p>
          <a:p>
            <a:r>
              <a:rPr lang="en-US" dirty="0" smtClean="0"/>
              <a:t>Includes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Ethical Trading Initiative (ETI) was established in 1998 with the objective “to improve the lives of workers in global supply chains”. </a:t>
            </a:r>
          </a:p>
          <a:p>
            <a:r>
              <a:rPr lang="en-GB" dirty="0" smtClean="0"/>
              <a:t>The ETI has a base code that is similar in nature to SA8000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6966" y="19654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of conduct and external standards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initiatives </a:t>
            </a:r>
            <a:r>
              <a:rPr lang="en-US" dirty="0" smtClean="0"/>
              <a:t>include:</a:t>
            </a:r>
          </a:p>
          <a:p>
            <a:r>
              <a:rPr lang="en-GB" dirty="0" smtClean="0"/>
              <a:t>Business </a:t>
            </a:r>
            <a:r>
              <a:rPr lang="en-GB" dirty="0"/>
              <a:t>Social Compliance Initiative (BSCI), </a:t>
            </a:r>
          </a:p>
          <a:p>
            <a:r>
              <a:rPr lang="en-GB" dirty="0"/>
              <a:t>WRAP, </a:t>
            </a:r>
          </a:p>
          <a:p>
            <a:r>
              <a:rPr lang="en-GB" dirty="0"/>
              <a:t>ICTI CARE Foundation</a:t>
            </a:r>
          </a:p>
          <a:p>
            <a:r>
              <a:rPr lang="en-GB" dirty="0"/>
              <a:t>The </a:t>
            </a:r>
            <a:r>
              <a:rPr lang="en-GB" dirty="0"/>
              <a:t>Sedex</a:t>
            </a:r>
            <a:r>
              <a:rPr lang="en-GB" dirty="0"/>
              <a:t> Members Ethical Trade Audit (SMETA) audit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 and how of supply chain audits (1)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conducts supply chain audits?</a:t>
            </a:r>
          </a:p>
          <a:p>
            <a:r>
              <a:rPr lang="en-US" dirty="0" smtClean="0"/>
              <a:t>Verification of suppliers</a:t>
            </a:r>
            <a:r>
              <a:rPr lang="en-GB" dirty="0" smtClean="0"/>
              <a:t> out </a:t>
            </a:r>
            <a:r>
              <a:rPr lang="en-GB" dirty="0"/>
              <a:t>by an independent party who is external to the </a:t>
            </a:r>
            <a:r>
              <a:rPr lang="en-GB" dirty="0" smtClean="0"/>
              <a:t>organisations within the supply chain’</a:t>
            </a:r>
          </a:p>
          <a:p>
            <a:r>
              <a:rPr lang="en-GB" dirty="0" smtClean="0"/>
              <a:t>This </a:t>
            </a:r>
            <a:r>
              <a:rPr lang="en-GB" dirty="0"/>
              <a:t>is not always the case in practice, however. </a:t>
            </a:r>
          </a:p>
          <a:p>
            <a:r>
              <a:rPr lang="en-GB" dirty="0"/>
              <a:t>T</a:t>
            </a:r>
            <a:r>
              <a:rPr lang="en-GB" dirty="0" smtClean="0"/>
              <a:t>here </a:t>
            </a:r>
            <a:r>
              <a:rPr lang="en-GB" dirty="0"/>
              <a:t>are two main types of social auditor: 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internal social </a:t>
            </a:r>
            <a:r>
              <a:rPr lang="en-GB" dirty="0" smtClean="0"/>
              <a:t>auditor 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external social auditor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Structure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External social audit</a:t>
            </a:r>
            <a:endParaRPr lang="en-US" dirty="0"/>
          </a:p>
          <a:p>
            <a:r>
              <a:rPr lang="en-US" dirty="0" smtClean="0"/>
              <a:t>Supply chain auditing</a:t>
            </a:r>
            <a:endParaRPr lang="en-US" dirty="0"/>
          </a:p>
          <a:p>
            <a:r>
              <a:rPr lang="en-US" dirty="0" smtClean="0"/>
              <a:t>Self-generated social audit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 and how of supply chain </a:t>
            </a:r>
            <a:r>
              <a:rPr lang="en-US" dirty="0" smtClean="0"/>
              <a:t>audits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social auditor</a:t>
            </a:r>
            <a:endParaRPr lang="en-GB" dirty="0" smtClean="0"/>
          </a:p>
          <a:p>
            <a:pPr lvl="1"/>
            <a:r>
              <a:rPr lang="en-GB" dirty="0" smtClean="0"/>
              <a:t>Employed by organisation that is in some way responsible for the activities that are being audited</a:t>
            </a:r>
          </a:p>
          <a:p>
            <a:pPr lvl="1"/>
            <a:r>
              <a:rPr lang="en-US" dirty="0" smtClean="0"/>
              <a:t>Less objective than an external party</a:t>
            </a:r>
          </a:p>
          <a:p>
            <a:pPr lvl="1"/>
            <a:r>
              <a:rPr lang="en-US" dirty="0" smtClean="0"/>
              <a:t>Likely to put interests of employees ahead of interests of other stakeholders such as employees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 and how of supply chain audits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social auditors</a:t>
            </a:r>
          </a:p>
          <a:p>
            <a:pPr lvl="1"/>
            <a:r>
              <a:rPr lang="en-US" dirty="0"/>
              <a:t>Not employed by organisation so are more independent than internal social auditors</a:t>
            </a:r>
          </a:p>
          <a:p>
            <a:pPr lvl="1"/>
            <a:r>
              <a:rPr lang="en-US" dirty="0"/>
              <a:t>Often work for commercial organisations such as commercial audit firms</a:t>
            </a:r>
          </a:p>
          <a:p>
            <a:pPr lvl="1"/>
            <a:r>
              <a:rPr lang="en-US" dirty="0"/>
              <a:t>Again, interests of employees might not be primary motive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 and how of supply chain </a:t>
            </a:r>
            <a:r>
              <a:rPr lang="en-US" dirty="0" smtClean="0"/>
              <a:t>audits (4)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supply chain audits conducted?</a:t>
            </a:r>
          </a:p>
          <a:p>
            <a:r>
              <a:rPr lang="en-US" dirty="0" smtClean="0"/>
              <a:t>Interviews</a:t>
            </a:r>
            <a:endParaRPr lang="en-US" dirty="0"/>
          </a:p>
          <a:p>
            <a:r>
              <a:rPr lang="en-US" dirty="0" smtClean="0"/>
              <a:t>Observation and inspection of documentation</a:t>
            </a:r>
          </a:p>
          <a:p>
            <a:r>
              <a:rPr lang="en-US" dirty="0" smtClean="0"/>
              <a:t>Observation and inspection of sites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4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supply chain audit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criticism for being ineffective and insufficient</a:t>
            </a:r>
            <a:endParaRPr lang="en-US" dirty="0"/>
          </a:p>
          <a:p>
            <a:r>
              <a:rPr lang="en-US" dirty="0" smtClean="0"/>
              <a:t>There have been a number of significant failures in the social audit process, such as Nike in 2005</a:t>
            </a:r>
          </a:p>
          <a:p>
            <a:r>
              <a:rPr lang="en-US" dirty="0" smtClean="0"/>
              <a:t>Studies have shown that supply chain audits have rarely resulted in improved conditions for workers</a:t>
            </a:r>
          </a:p>
          <a:p>
            <a:r>
              <a:rPr lang="en-US" dirty="0" smtClean="0"/>
              <a:t>For further information see Clean Clothes report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digitalcommons.ilr.cornell.edu/cgi/viewcontent.cgi?article=2077&amp;context=globaldocs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Self-generated social audit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self-generated social audit</a:t>
            </a:r>
          </a:p>
          <a:p>
            <a:r>
              <a:rPr lang="en-US" dirty="0" smtClean="0"/>
              <a:t>The nature and purpose of self-generated social audit</a:t>
            </a:r>
            <a:endParaRPr lang="en-US" dirty="0"/>
          </a:p>
          <a:p>
            <a:r>
              <a:rPr lang="en-US" dirty="0" smtClean="0"/>
              <a:t>The scope of self-generated social audit</a:t>
            </a:r>
            <a:endParaRPr lang="en-US" dirty="0"/>
          </a:p>
          <a:p>
            <a:r>
              <a:rPr lang="en-US" dirty="0" smtClean="0"/>
              <a:t>How are self-generated social audits conducted?</a:t>
            </a:r>
          </a:p>
          <a:p>
            <a:r>
              <a:rPr lang="en-US" dirty="0" smtClean="0"/>
              <a:t>How are self-generated social audits reported?</a:t>
            </a:r>
          </a:p>
          <a:p>
            <a:r>
              <a:rPr lang="en-US" dirty="0" smtClean="0"/>
              <a:t>Who conducts self-generated social audits?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self-generated social audit(1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Builds on the early work of </a:t>
            </a:r>
            <a:r>
              <a:rPr lang="en-US" dirty="0" smtClean="0"/>
              <a:t>Traidcraft</a:t>
            </a:r>
            <a:r>
              <a:rPr lang="en-US" dirty="0" smtClean="0"/>
              <a:t> plc and the New Economics Foundation</a:t>
            </a:r>
          </a:p>
          <a:p>
            <a:r>
              <a:rPr lang="en-US" dirty="0" smtClean="0"/>
              <a:t>Holistic approach involving internal and external stakeholders, and the production of a report detailing this</a:t>
            </a:r>
          </a:p>
          <a:p>
            <a:r>
              <a:rPr lang="en-US" dirty="0" smtClean="0"/>
              <a:t>Resulted in creation of social audit methodology that became a model of good practice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self-generated </a:t>
            </a:r>
            <a:r>
              <a:rPr lang="en-US" dirty="0"/>
              <a:t>social audit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developed by a host of </a:t>
            </a:r>
            <a:r>
              <a:rPr lang="en-US" dirty="0" smtClean="0"/>
              <a:t>organisations in the UK, </a:t>
            </a:r>
            <a:r>
              <a:rPr lang="en-US" dirty="0"/>
              <a:t>including:</a:t>
            </a:r>
          </a:p>
          <a:p>
            <a:pPr lvl="1"/>
            <a:r>
              <a:rPr lang="en-GB" dirty="0"/>
              <a:t>Strathclyde Community Business Ltd, who developed the “Scottish” model</a:t>
            </a:r>
            <a:endParaRPr lang="en-US" dirty="0"/>
          </a:p>
          <a:p>
            <a:pPr lvl="1"/>
            <a:r>
              <a:rPr lang="en-GB" dirty="0"/>
              <a:t>Industrial Common Ownership Movement, who developed the “</a:t>
            </a:r>
            <a:r>
              <a:rPr lang="en-GB" dirty="0"/>
              <a:t>Beechwood</a:t>
            </a:r>
            <a:r>
              <a:rPr lang="en-GB" dirty="0"/>
              <a:t>” model</a:t>
            </a:r>
          </a:p>
          <a:p>
            <a:pPr lvl="1"/>
            <a:r>
              <a:rPr lang="en-GB" dirty="0"/>
              <a:t>Social Audit </a:t>
            </a:r>
            <a:r>
              <a:rPr lang="en-GB" dirty="0" smtClean="0"/>
              <a:t>Network, who have produced several publications and provide a register of ”approved” social auditors</a:t>
            </a:r>
          </a:p>
          <a:p>
            <a:r>
              <a:rPr lang="en-GB" dirty="0" smtClean="0"/>
              <a:t>Self-generated social audit has also developed outside UK, with significant developments in New Zealand, </a:t>
            </a:r>
            <a:r>
              <a:rPr lang="en-GB" dirty="0"/>
              <a:t>India, Nepal, the Philippines, South Africa and Canada </a:t>
            </a:r>
            <a:endParaRPr lang="en-GB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nature and purpose of self-generated social </a:t>
            </a:r>
            <a:r>
              <a:rPr lang="en-US" dirty="0" smtClean="0"/>
              <a:t>audit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dirty="0"/>
          </a:p>
          <a:p>
            <a:r>
              <a:rPr lang="en-GB" i="1" dirty="0" smtClean="0"/>
              <a:t>“</a:t>
            </a:r>
            <a:r>
              <a:rPr lang="en-GB" i="1" dirty="0"/>
              <a:t>a logical and flexible framework that will enable your organisation to build on existing documentation and reporting systems and develop a process whereby you can: account fully for your organisation's social, environmental and economic performance and impact; report on that performance and impact; provide the information essential for planning future action and improving performance; and be accountable to all those you work with and work for” </a:t>
            </a:r>
            <a:r>
              <a:rPr lang="en-GB" dirty="0"/>
              <a:t>(Social Audit Network).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nature and purpose of self-generated social </a:t>
            </a:r>
            <a:r>
              <a:rPr lang="en-US" dirty="0" smtClean="0"/>
              <a:t>audit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 several key principles of self-generated social audit:</a:t>
            </a:r>
            <a:endParaRPr lang="en-GB" dirty="0"/>
          </a:p>
          <a:p>
            <a:r>
              <a:rPr lang="en-GB" dirty="0" smtClean="0"/>
              <a:t>Inclusive</a:t>
            </a:r>
          </a:p>
          <a:p>
            <a:r>
              <a:rPr lang="en-GB" dirty="0" smtClean="0"/>
              <a:t>Regular</a:t>
            </a:r>
          </a:p>
          <a:p>
            <a:r>
              <a:rPr lang="en-GB" dirty="0" smtClean="0"/>
              <a:t>Engaging</a:t>
            </a:r>
          </a:p>
          <a:p>
            <a:r>
              <a:rPr lang="en-GB" dirty="0" smtClean="0"/>
              <a:t>Verifiable</a:t>
            </a:r>
          </a:p>
          <a:p>
            <a:r>
              <a:rPr lang="en-GB" dirty="0" smtClean="0"/>
              <a:t>Continuously improving</a:t>
            </a:r>
          </a:p>
          <a:p>
            <a:r>
              <a:rPr lang="en-GB" dirty="0" smtClean="0"/>
              <a:t>Comparable: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self-generated social audit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Self-generated social audit can cover several issues, including:</a:t>
            </a:r>
          </a:p>
          <a:p>
            <a:pPr lvl="1"/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Staffing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Human rights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Origins of social audit movement can be traced to 1950s</a:t>
            </a:r>
            <a:endParaRPr lang="en-US" dirty="0"/>
          </a:p>
          <a:p>
            <a:r>
              <a:rPr lang="en-US" dirty="0" smtClean="0"/>
              <a:t>Pioneering work of George Goyder important in this respect</a:t>
            </a:r>
            <a:endParaRPr lang="en-US" dirty="0"/>
          </a:p>
          <a:p>
            <a:r>
              <a:rPr lang="en-US" dirty="0" smtClean="0"/>
              <a:t>Goyder identified several limitations with existing financial auditing model </a:t>
            </a:r>
            <a:r>
              <a:rPr lang="mr-IN" dirty="0" smtClean="0"/>
              <a:t>–</a:t>
            </a:r>
            <a:r>
              <a:rPr lang="en-US" dirty="0" smtClean="0"/>
              <a:t> it was one-sided and overlooked the social</a:t>
            </a:r>
          </a:p>
          <a:p>
            <a:r>
              <a:rPr lang="en-US" dirty="0" smtClean="0"/>
              <a:t>Society should make greater accountability demands </a:t>
            </a:r>
          </a:p>
          <a:p>
            <a:r>
              <a:rPr lang="en-US" dirty="0" smtClean="0"/>
              <a:t>First movements in social audit therefore took place at the level of civil society</a:t>
            </a:r>
          </a:p>
        </p:txBody>
      </p:sp>
    </p:spTree>
    <p:extLst>
      <p:ext uri="{BB962C8B-B14F-4D97-AF65-F5344CB8AC3E}">
        <p14:creationId xmlns:p14="http://schemas.microsoft.com/office/powerpoint/2010/main" val="12508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self-generated social audits conducted?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Self-generated social audit involves the collection of data, via:</a:t>
            </a:r>
          </a:p>
          <a:p>
            <a:pPr lvl="1"/>
            <a:r>
              <a:rPr lang="en-US" dirty="0" smtClean="0"/>
              <a:t>Stakeholder questionnaires</a:t>
            </a:r>
          </a:p>
          <a:p>
            <a:pPr lvl="1"/>
            <a:r>
              <a:rPr lang="en-US" dirty="0" smtClean="0"/>
              <a:t>Reviews of secondary sources, such as policy documents, external standards and other regulations</a:t>
            </a:r>
          </a:p>
          <a:p>
            <a:r>
              <a:rPr lang="en-GB" dirty="0"/>
              <a:t>Stakeholders have an important role </a:t>
            </a:r>
            <a:r>
              <a:rPr lang="en-GB" dirty="0" smtClean="0"/>
              <a:t>to play</a:t>
            </a:r>
          </a:p>
          <a:p>
            <a:r>
              <a:rPr lang="en-GB" dirty="0" smtClean="0"/>
              <a:t>Stakeholders </a:t>
            </a:r>
            <a:r>
              <a:rPr lang="en-GB" dirty="0"/>
              <a:t>should continue dialogue with organisations to hold organisations to account for their </a:t>
            </a:r>
            <a:r>
              <a:rPr lang="en-GB" dirty="0" smtClean="0"/>
              <a:t>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self generated social audits reported?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audit document should be made available to all stakeholders</a:t>
            </a:r>
          </a:p>
          <a:p>
            <a:r>
              <a:rPr lang="en-US" dirty="0" smtClean="0"/>
              <a:t>Reports are a means of communication between organisation and key stakeholders</a:t>
            </a:r>
          </a:p>
          <a:p>
            <a:r>
              <a:rPr lang="en-US" dirty="0" smtClean="0"/>
              <a:t>However, in some instances social audit reports have been found to be window dressing devices designed to limit the potential liability of 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conducts self-generated social audits? (1)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supply chain audits, self-generated social audits can be conducted by either internal or external parties</a:t>
            </a:r>
          </a:p>
          <a:p>
            <a:r>
              <a:rPr lang="en-US" dirty="0" smtClean="0"/>
              <a:t>However, these types of social audits are most likely prepared by parties internal to the organisation and then reviewed by an independent external social auditor</a:t>
            </a:r>
          </a:p>
          <a:p>
            <a:r>
              <a:rPr lang="en-US" dirty="0" smtClean="0"/>
              <a:t>SAN maintain a register of “approved” social auditors on their </a:t>
            </a:r>
            <a:r>
              <a:rPr lang="en-US" dirty="0"/>
              <a:t>website (</a:t>
            </a:r>
            <a:r>
              <a:rPr lang="en-US" dirty="0">
                <a:hlinkClick r:id="rId2"/>
              </a:rPr>
              <a:t>http://www.socialauditnetwork.org.uk/social-auditor/register-of-social-auditors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29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effectiveness and impact of self-generated social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Social audit </a:t>
            </a:r>
            <a:r>
              <a:rPr lang="en-GB" dirty="0"/>
              <a:t>report is an important communicative </a:t>
            </a:r>
            <a:r>
              <a:rPr lang="en-GB" dirty="0" smtClean="0"/>
              <a:t>device</a:t>
            </a:r>
          </a:p>
          <a:p>
            <a:r>
              <a:rPr lang="en-GB" dirty="0" smtClean="0"/>
              <a:t>However, the </a:t>
            </a:r>
            <a:r>
              <a:rPr lang="en-GB" dirty="0"/>
              <a:t>usefulness of social audit reports has been questioned in some </a:t>
            </a:r>
            <a:r>
              <a:rPr lang="en-GB" dirty="0" smtClean="0"/>
              <a:t>instances</a:t>
            </a:r>
          </a:p>
          <a:p>
            <a:r>
              <a:rPr lang="en-GB" dirty="0" smtClean="0"/>
              <a:t>It has </a:t>
            </a:r>
            <a:r>
              <a:rPr lang="en-GB" dirty="0"/>
              <a:t>been found </a:t>
            </a:r>
            <a:r>
              <a:rPr lang="en-GB" dirty="0" smtClean="0"/>
              <a:t>that social </a:t>
            </a:r>
            <a:r>
              <a:rPr lang="en-GB" dirty="0"/>
              <a:t>audit reports amount to window-dressing designed to improve the organisation’s public image and appeal to a wider range of </a:t>
            </a:r>
            <a:r>
              <a:rPr lang="en-GB" dirty="0" smtClean="0"/>
              <a:t>stakeholders</a:t>
            </a:r>
          </a:p>
          <a:p>
            <a:r>
              <a:rPr lang="en-GB" dirty="0" smtClean="0"/>
              <a:t>Social audit </a:t>
            </a:r>
            <a:r>
              <a:rPr lang="en-GB" dirty="0"/>
              <a:t>reports have been criticised for being an ineffective strategy for engendering </a:t>
            </a:r>
            <a:r>
              <a:rPr lang="en-GB" dirty="0" smtClean="0"/>
              <a:t>change</a:t>
            </a:r>
          </a:p>
          <a:p>
            <a:r>
              <a:rPr lang="en-GB" dirty="0"/>
              <a:t>R</a:t>
            </a:r>
            <a:r>
              <a:rPr lang="en-GB" dirty="0" smtClean="0"/>
              <a:t>ather they are used </a:t>
            </a:r>
            <a:r>
              <a:rPr lang="en-GB" dirty="0"/>
              <a:t>as a means of limiting the potential liability of </a:t>
            </a:r>
            <a:r>
              <a:rPr lang="en-GB" dirty="0" smtClean="0"/>
              <a:t>organisations</a:t>
            </a:r>
          </a:p>
        </p:txBody>
      </p:sp>
    </p:spTree>
    <p:extLst>
      <p:ext uri="{BB962C8B-B14F-4D97-AF65-F5344CB8AC3E}">
        <p14:creationId xmlns:p14="http://schemas.microsoft.com/office/powerpoint/2010/main" val="13498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conducts self-generated social audits?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Currently no formal or </a:t>
            </a:r>
            <a:r>
              <a:rPr lang="en-US" dirty="0" smtClean="0"/>
              <a:t>standardised</a:t>
            </a:r>
            <a:r>
              <a:rPr lang="en-US" dirty="0" smtClean="0"/>
              <a:t> training for social auditors</a:t>
            </a:r>
          </a:p>
          <a:p>
            <a:r>
              <a:rPr lang="en-US" dirty="0" smtClean="0"/>
              <a:t>There have moves to </a:t>
            </a:r>
            <a:r>
              <a:rPr lang="en-US" dirty="0" smtClean="0"/>
              <a:t>professionalise</a:t>
            </a:r>
            <a:r>
              <a:rPr lang="en-US" dirty="0" smtClean="0"/>
              <a:t> the practice of social auditing</a:t>
            </a:r>
          </a:p>
          <a:p>
            <a:r>
              <a:rPr lang="en-US" dirty="0" smtClean="0"/>
              <a:t>The AA1000 framework includes recommendations to create a professional social auditing qualification</a:t>
            </a:r>
          </a:p>
          <a:p>
            <a:r>
              <a:rPr lang="en-US" dirty="0" smtClean="0"/>
              <a:t>This will cover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The competencies </a:t>
            </a:r>
            <a:r>
              <a:rPr lang="en-GB" dirty="0"/>
              <a:t>and knowledge required of social and ethical accountants and auditors, </a:t>
            </a:r>
            <a:endParaRPr lang="en-GB" dirty="0" smtClean="0"/>
          </a:p>
          <a:p>
            <a:pPr lvl="1"/>
            <a:r>
              <a:rPr lang="en-GB" dirty="0"/>
              <a:t>R</a:t>
            </a:r>
            <a:r>
              <a:rPr lang="en-GB" dirty="0" smtClean="0"/>
              <a:t>ecommendations </a:t>
            </a:r>
            <a:r>
              <a:rPr lang="en-GB" dirty="0"/>
              <a:t>of the level of professional training considered necessary to support social auditors in meeting the required standard of </a:t>
            </a:r>
            <a:r>
              <a:rPr lang="en-GB" dirty="0" smtClean="0"/>
              <a:t>competency</a:t>
            </a:r>
            <a:endParaRPr lang="en-GB" dirty="0"/>
          </a:p>
          <a:p>
            <a:pPr lvl="1"/>
            <a:r>
              <a:rPr lang="en-GB" dirty="0" smtClean="0"/>
              <a:t> How </a:t>
            </a:r>
            <a:r>
              <a:rPr lang="en-GB" dirty="0"/>
              <a:t>these standards and levels can be maintained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0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/>
              <a:t>s</a:t>
            </a:r>
            <a:r>
              <a:rPr lang="en-US" dirty="0" smtClean="0"/>
              <a:t>ocial accounts and audit report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Extract from Banff and Macduff Community Trust Report, 2009-10</a:t>
            </a:r>
            <a:r>
              <a:rPr lang="en-US" dirty="0"/>
              <a:t>, available at: </a:t>
            </a:r>
            <a:r>
              <a:rPr lang="en-US" dirty="0">
                <a:hlinkClick r:id="rId2"/>
              </a:rPr>
              <a:t>http://www.socialauditnetwork.org.uk/files/8713/4917/6036/BMCT_Social_Audit_DRAFT_-_</a:t>
            </a:r>
            <a:r>
              <a:rPr lang="en-US" dirty="0" smtClean="0">
                <a:hlinkClick r:id="rId2"/>
              </a:rPr>
              <a:t>2010.pdf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46" y="0"/>
            <a:ext cx="3516932" cy="49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forms of social audit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social audit</a:t>
            </a:r>
          </a:p>
          <a:p>
            <a:pPr lvl="1"/>
            <a:r>
              <a:rPr lang="en-US" dirty="0"/>
              <a:t>Supply chain auditing</a:t>
            </a:r>
          </a:p>
          <a:p>
            <a:pPr lvl="1"/>
            <a:r>
              <a:rPr lang="en-US" dirty="0"/>
              <a:t>Self-generated social </a:t>
            </a:r>
            <a:r>
              <a:rPr lang="en-US" dirty="0" smtClean="0"/>
              <a:t>audit</a:t>
            </a:r>
          </a:p>
          <a:p>
            <a:r>
              <a:rPr lang="en-US" dirty="0" smtClean="0"/>
              <a:t>The impact of social audit has been questioned</a:t>
            </a:r>
          </a:p>
          <a:p>
            <a:r>
              <a:rPr lang="en-US" dirty="0" smtClean="0"/>
              <a:t>More work required, including increased participation by stakeholders both internal and external to organisations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and 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 Anti-Reports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www.anti-report.com/anti-reports/4559023241</a:t>
            </a:r>
            <a:endParaRPr lang="en-US" dirty="0" smtClean="0"/>
          </a:p>
          <a:p>
            <a:r>
              <a:rPr lang="en-US" dirty="0" smtClean="0"/>
              <a:t>Social Audit Network</a:t>
            </a:r>
          </a:p>
          <a:p>
            <a:pPr lvl="1"/>
            <a:r>
              <a:rPr lang="en-US" dirty="0">
                <a:hlinkClick r:id="rId3"/>
              </a:rPr>
              <a:t>http://www.socialauditnetwork.org.uk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Green Peace reports</a:t>
            </a:r>
          </a:p>
          <a:p>
            <a:pPr lvl="1"/>
            <a:r>
              <a:rPr lang="en-US" dirty="0">
                <a:hlinkClick r:id="rId4"/>
              </a:rPr>
              <a:t>https://www.greenpeace.org.uk/what-we-do/reports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Friends of the Earth Reports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www.foe.co.uk/resource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and useful </a:t>
            </a:r>
            <a:r>
              <a:rPr lang="en-US" dirty="0" smtClean="0"/>
              <a:t>links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Which? Magazine</a:t>
            </a:r>
          </a:p>
          <a:p>
            <a:pPr lvl="1"/>
            <a:r>
              <a:rPr lang="en-US" dirty="0">
                <a:hlinkClick r:id="rId2"/>
              </a:rPr>
              <a:t>http://www.which.co.uk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Ethical Company Organisation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ethical-company-organisation.org</a:t>
            </a:r>
            <a:endParaRPr lang="en-US" dirty="0" smtClean="0"/>
          </a:p>
          <a:p>
            <a:r>
              <a:rPr lang="en-US" dirty="0" smtClean="0"/>
              <a:t>Consumers International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www.consumersinternational.org</a:t>
            </a:r>
            <a:endParaRPr lang="en-US" dirty="0" smtClean="0"/>
          </a:p>
          <a:p>
            <a:r>
              <a:rPr lang="en-US" dirty="0" smtClean="0"/>
              <a:t>SA8000 Standard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www.sa-intl.org/index.cfm?fuseaction=Page.ViewPage&amp;PageID=1689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social audit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developments</a:t>
            </a:r>
            <a:endParaRPr lang="en-US" dirty="0"/>
          </a:p>
          <a:p>
            <a:r>
              <a:rPr lang="en-US" dirty="0" smtClean="0"/>
              <a:t>Government, local authorities and NGO audits</a:t>
            </a:r>
            <a:endParaRPr lang="en-US" dirty="0"/>
          </a:p>
          <a:p>
            <a:r>
              <a:rPr lang="en-US" dirty="0" smtClean="0"/>
              <a:t>Consumer audits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Charles Medawar an important figure	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hose </a:t>
            </a:r>
            <a:r>
              <a:rPr lang="en-GB" dirty="0"/>
              <a:t>in positions of power who are charged with making decisions on behalf of, and in the interests of, stakeholders should be held accountable for those decisions </a:t>
            </a:r>
            <a:endParaRPr lang="en-GB" dirty="0" smtClean="0"/>
          </a:p>
          <a:p>
            <a:r>
              <a:rPr lang="en-GB" dirty="0" smtClean="0"/>
              <a:t>Several important organisations, including:</a:t>
            </a:r>
          </a:p>
          <a:p>
            <a:pPr lvl="1"/>
            <a:r>
              <a:rPr lang="en-US" dirty="0" smtClean="0"/>
              <a:t>Social Audit Ltd</a:t>
            </a:r>
          </a:p>
          <a:p>
            <a:pPr lvl="1"/>
            <a:r>
              <a:rPr lang="en-US" dirty="0" smtClean="0"/>
              <a:t>Counter Information Services (CIS)</a:t>
            </a:r>
          </a:p>
          <a:p>
            <a:pPr lvl="1"/>
            <a:r>
              <a:rPr lang="en-US" dirty="0" smtClean="0"/>
              <a:t>Green Peace, Friends of the Earth, UN Development </a:t>
            </a:r>
            <a:r>
              <a:rPr lang="en-US" dirty="0" smtClean="0"/>
              <a:t>Programme</a:t>
            </a:r>
            <a:r>
              <a:rPr lang="en-US" dirty="0" smtClean="0"/>
              <a:t>, Christian Aid, amongst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developments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Audit Ltd</a:t>
            </a:r>
          </a:p>
          <a:p>
            <a:pPr lvl="1"/>
            <a:r>
              <a:rPr lang="en-US" dirty="0" smtClean="0"/>
              <a:t>Pioneering organisation first active in 1970s, producing reports on several organisations</a:t>
            </a:r>
          </a:p>
          <a:p>
            <a:pPr lvl="1"/>
            <a:r>
              <a:rPr lang="en-US" dirty="0" smtClean="0"/>
              <a:t>Report on Avon Runner probably most prominent example</a:t>
            </a:r>
          </a:p>
          <a:p>
            <a:pPr lvl="1"/>
            <a:r>
              <a:rPr lang="en-US" dirty="0" smtClean="0"/>
              <a:t>Reports covered issues including, among others,</a:t>
            </a:r>
          </a:p>
          <a:p>
            <a:pPr lvl="2"/>
            <a:r>
              <a:rPr lang="en-US" dirty="0" smtClean="0"/>
              <a:t>Labour</a:t>
            </a:r>
            <a:r>
              <a:rPr lang="en-US" dirty="0" smtClean="0"/>
              <a:t> issues</a:t>
            </a:r>
          </a:p>
          <a:p>
            <a:pPr lvl="2"/>
            <a:r>
              <a:rPr lang="en-US" dirty="0" smtClean="0"/>
              <a:t>Health and safety</a:t>
            </a:r>
          </a:p>
          <a:p>
            <a:pPr lvl="2"/>
            <a:r>
              <a:rPr lang="en-US" dirty="0" smtClean="0"/>
              <a:t>Pollution</a:t>
            </a:r>
          </a:p>
          <a:p>
            <a:pPr lvl="2"/>
            <a:r>
              <a:rPr lang="en-US" dirty="0" smtClean="0"/>
              <a:t>Waste Disposal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page of Social Audit Ltd report on Avon Rubber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Available from: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www.st-andrews.ac.uk/media/csear/app2practice-docs/CSEAR_avonrubber-lowqual.pdf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26" y="188640"/>
            <a:ext cx="334237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developments (3)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 Information Services (CIS)</a:t>
            </a:r>
          </a:p>
          <a:p>
            <a:pPr lvl="1"/>
            <a:r>
              <a:rPr lang="en-US" dirty="0" smtClean="0"/>
              <a:t>Produced </a:t>
            </a:r>
            <a:r>
              <a:rPr lang="en-US" i="1" dirty="0" smtClean="0"/>
              <a:t>Anti-Reports </a:t>
            </a:r>
            <a:r>
              <a:rPr lang="en-US" dirty="0"/>
              <a:t>(see </a:t>
            </a:r>
            <a:r>
              <a:rPr lang="en-US" dirty="0">
                <a:hlinkClick r:id="rId2"/>
              </a:rPr>
              <a:t>http://www.anti-report.com</a:t>
            </a:r>
            <a:r>
              <a:rPr lang="en-US" dirty="0" smtClean="0">
                <a:hlinkClick r:id="rId2"/>
              </a:rPr>
              <a:t>/)</a:t>
            </a:r>
            <a:endParaRPr lang="en-US" dirty="0" smtClean="0"/>
          </a:p>
          <a:p>
            <a:pPr lvl="1"/>
            <a:r>
              <a:rPr lang="en-US" dirty="0" smtClean="0"/>
              <a:t>Concentrated mainly on organisations in industries with largest workforces</a:t>
            </a:r>
          </a:p>
          <a:p>
            <a:pPr lvl="1"/>
            <a:r>
              <a:rPr lang="en-US" dirty="0" smtClean="0"/>
              <a:t>Included organisations such as the NHS, Ford and Unilever</a:t>
            </a:r>
          </a:p>
          <a:p>
            <a:pPr lvl="1"/>
            <a:r>
              <a:rPr lang="en-US" dirty="0" smtClean="0"/>
              <a:t>Contrasted profit with wages</a:t>
            </a:r>
          </a:p>
          <a:p>
            <a:pPr lvl="1"/>
            <a:r>
              <a:rPr lang="en-US" dirty="0" smtClean="0"/>
              <a:t>Looked at the </a:t>
            </a:r>
            <a:r>
              <a:rPr lang="en-US" dirty="0" smtClean="0"/>
              <a:t>privatisation</a:t>
            </a:r>
            <a:r>
              <a:rPr lang="en-US" dirty="0" smtClean="0"/>
              <a:t> of the private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CIS Anti-Report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www.anti-report.com/library-page-2/4563795293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16632"/>
            <a:ext cx="3456384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408</TotalTime>
  <Words>1651</Words>
  <Application>Microsoft Macintosh PowerPoint</Application>
  <PresentationFormat>Custom</PresentationFormat>
  <Paragraphs>219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Century Gothic</vt:lpstr>
      <vt:lpstr>Mangal</vt:lpstr>
      <vt:lpstr>Arial</vt:lpstr>
      <vt:lpstr>Books 16x9</vt:lpstr>
      <vt:lpstr>Chapter 7: Auditing for Social Aspects</vt:lpstr>
      <vt:lpstr>Chapter Structure</vt:lpstr>
      <vt:lpstr>Introduction</vt:lpstr>
      <vt:lpstr>External social audit</vt:lpstr>
      <vt:lpstr>Early developments</vt:lpstr>
      <vt:lpstr>Early developments (2)</vt:lpstr>
      <vt:lpstr>Contents page of Social Audit Ltd report on Avon Rubber</vt:lpstr>
      <vt:lpstr>Early developments (3)</vt:lpstr>
      <vt:lpstr>Example of CIS Anti-Report</vt:lpstr>
      <vt:lpstr>Government, local authorities and NGOs</vt:lpstr>
      <vt:lpstr>Consumer audits</vt:lpstr>
      <vt:lpstr>Example of Which? active campaigns</vt:lpstr>
      <vt:lpstr>Supply chain audit</vt:lpstr>
      <vt:lpstr>An introduction to supply chain audit </vt:lpstr>
      <vt:lpstr>Codes of conduct and external standards (1)</vt:lpstr>
      <vt:lpstr>Codes of conduct and external standards (2)</vt:lpstr>
      <vt:lpstr>Codes of conduct and external standards (3)</vt:lpstr>
      <vt:lpstr>Codes of conduct and external standards (4)</vt:lpstr>
      <vt:lpstr>The who and how of supply chain audits (1)</vt:lpstr>
      <vt:lpstr>The who and how of supply chain audits (2)</vt:lpstr>
      <vt:lpstr>The who and how of supply chain audits (3)</vt:lpstr>
      <vt:lpstr>The who and how of supply chain audits (4)</vt:lpstr>
      <vt:lpstr>The impact of supply chain audit</vt:lpstr>
      <vt:lpstr>Self-generated social audit</vt:lpstr>
      <vt:lpstr>Introduction to self-generated social audit(1)</vt:lpstr>
      <vt:lpstr>Introduction to self-generated social audit (2)</vt:lpstr>
      <vt:lpstr>The nature and purpose of self-generated social audit (1)</vt:lpstr>
      <vt:lpstr>The nature and purpose of self-generated social audit (2)</vt:lpstr>
      <vt:lpstr>The scope of self-generated social audit</vt:lpstr>
      <vt:lpstr>How are self-generated social audits conducted?</vt:lpstr>
      <vt:lpstr>How are self generated social audits reported?</vt:lpstr>
      <vt:lpstr>Who conducts self-generated social audits? (1)</vt:lpstr>
      <vt:lpstr>The effectiveness and impact of self-generated social audit</vt:lpstr>
      <vt:lpstr>Who conducts self-generated social audits? (2)</vt:lpstr>
      <vt:lpstr>Example of social accounts and audit report </vt:lpstr>
      <vt:lpstr>Summary</vt:lpstr>
      <vt:lpstr>Further reading and useful links</vt:lpstr>
      <vt:lpstr>Further reading and useful links (2)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Paterson, Audrey</dc:creator>
  <cp:lastModifiedBy>Darren Jubb</cp:lastModifiedBy>
  <cp:revision>26</cp:revision>
  <dcterms:created xsi:type="dcterms:W3CDTF">2017-07-13T20:00:40Z</dcterms:created>
  <dcterms:modified xsi:type="dcterms:W3CDTF">2017-09-27T11:44:39Z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